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4" r:id="rId3"/>
    <p:sldId id="258" r:id="rId4"/>
    <p:sldId id="267" r:id="rId5"/>
    <p:sldId id="268" r:id="rId6"/>
    <p:sldId id="273" r:id="rId7"/>
    <p:sldId id="269" r:id="rId8"/>
    <p:sldId id="270" r:id="rId9"/>
    <p:sldId id="271" r:id="rId10"/>
    <p:sldId id="275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41"/>
    <p:restoredTop sz="94742"/>
  </p:normalViewPr>
  <p:slideViewPr>
    <p:cSldViewPr snapToGrid="0" snapToObjects="1">
      <p:cViewPr>
        <p:scale>
          <a:sx n="146" d="100"/>
          <a:sy n="146" d="100"/>
        </p:scale>
        <p:origin x="2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BD162-6B73-7142-810F-4F63838E9213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70FCF-4CDF-304B-B60A-E1683746B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6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0FCF-4CDF-304B-B60A-E1683746B1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1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test.use</a:t>
            </a:r>
            <a:r>
              <a:rPr lang="en-US" dirty="0"/>
              <a:t> = "</a:t>
            </a:r>
            <a:r>
              <a:rPr lang="en-US" dirty="0" err="1"/>
              <a:t>wilcox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 err="1"/>
              <a:t>min.pct</a:t>
            </a:r>
            <a:r>
              <a:rPr lang="en-US" dirty="0"/>
              <a:t> = 0.1,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0FCF-4CDF-304B-B60A-E1683746B1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5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93BD-8191-6447-984A-C6D5F8A58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259A0-2639-404F-936E-D60141879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FA3E0-4100-D94C-B56E-048F34CD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DB3A0-DB4E-6541-862D-7FD75DD6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33756-A396-4241-A22C-2EA88258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765F-9B9F-8B4B-B3A9-7E07A797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AC07F-8640-4E43-9BE8-730448281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352C6-7598-A74C-BA71-4AD93F09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377A-F326-A242-A073-CFFCD4A1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F08AE-10BB-9142-970D-9C1F3298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3FC95B-9FD4-FB45-8AF9-F52AEBFF9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A35D6-9657-DA4A-A396-98E07DF25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E594B-4E0D-8C4E-8DDE-469AA716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D4E9-D200-9543-8B2F-1A2FFF5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586B2-1533-E649-B934-F7DA36A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1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3AAD-2219-AB4B-909E-C0D39B92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C0BED-E87B-8A4F-B3FC-A3947670E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4327-AB40-E94F-A2E2-C0C072E9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B81FB-04FF-3648-9312-5C5811CC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0D8FC-26D9-D94F-A4B8-DDDBF3B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3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505-573B-2046-A60E-D84DAD1DD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540FA-DB3C-0E4E-A665-732D0E871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D112E-803C-8342-A4F9-78FF6E77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14262-AEA1-5D4B-855C-56D180F3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C5FBB-3AAC-8B41-A5C3-65366A61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0711-1323-DF47-B163-490FF97B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D529-716E-284F-B0FC-BFF6BEAA2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D64FC-FB1A-D643-A61E-5B02BDAD7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96E4D-E6E0-8C4A-9690-47174384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101DD-FF36-9A45-867A-7332CBE4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15BB5-D526-3548-AF17-4D7DCD5A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2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F8B5-125B-E14C-9E55-D77C5BFC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79751-2FF2-C543-84A7-AA0CF6B6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E8BA7-ACC0-D240-8876-E976331E3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1517E-9925-5644-BB10-23B11AA7F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DB185-27C6-C340-A49A-1016EED20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A29F7-A26D-AE46-B9CF-E9BDD958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6E724-C855-CA4D-9EDB-C67F8943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D4C4C-4A3E-F542-BF32-36C8624C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3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6E65-D6D0-3E48-8451-B628FF42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67DA0-E02D-CC47-8529-D6D835D7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FFBD7-2529-CF45-A341-D47F8B16A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E3AE2-C176-A84A-A295-F4478DB8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8D997-9038-1748-9ECF-AC5CE0DC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63D9D-45A8-074E-82C8-43573747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A0F33-238F-C84A-93C8-655BE36E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4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41EA1-658E-EF4D-97D7-AD9D48C4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7E72-7B41-2846-B8D1-5886AA724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DBFBE-8C25-8A44-B458-45270E994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A7308-8FEE-C848-9199-D3C98288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5DB1-8C67-0049-99E9-66D87836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A9B6D-769B-B04C-B947-72AC4E0A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375A-1AF4-3B40-831C-9CDB3343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642D9-F419-BB49-8630-61EDDCFD2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1C98E-32A2-0247-B8E6-31DC7541D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8932F-1477-4745-AFA3-B6847F69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FC0E-A585-2B4A-9212-4C351361F9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2B635-E5F0-A74F-A8D1-599066A5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C7E7C-3D14-054F-A6DE-2C76B0019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26F4-8996-384D-A587-E53115D74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4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1F1BA-926D-7740-8665-8F63F9F7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5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17592-75E9-6844-93DC-3983529C6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675"/>
            <a:ext cx="10515600" cy="487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4696-3D50-F54C-88F9-446D3C714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FD5FC0E-A585-2B4A-9212-4C351361F9D1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E8B92-C695-CC40-9188-12FCA26ED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4B040-D1AA-1041-A266-9DEC7D9B0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2E126F4-8996-384D-A587-E53115D74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6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EADACD-8417-0940-8907-B8A81FDA4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Characterizing the CD34+ cells in bone marrow single-cell RNA-seq dataset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8DF989-F4BB-8346-8E12-79AF82B5F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Zinger Yang Loureiro</a:t>
            </a:r>
          </a:p>
          <a:p>
            <a:r>
              <a:rPr lang="en-US" dirty="0"/>
              <a:t>May 9, 2022</a:t>
            </a:r>
          </a:p>
        </p:txBody>
      </p:sp>
    </p:spTree>
    <p:extLst>
      <p:ext uri="{BB962C8B-B14F-4D97-AF65-F5344CB8AC3E}">
        <p14:creationId xmlns:p14="http://schemas.microsoft.com/office/powerpoint/2010/main" val="160313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A3F6-9CCC-8540-AB09-D7039936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8E442-A9FA-AF41-9951-074A62FF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(CD34+_BMY / CD34+ _BMS) – (CD34-_BMY/CD34-_BMS) </a:t>
            </a:r>
          </a:p>
        </p:txBody>
      </p:sp>
    </p:spTree>
    <p:extLst>
      <p:ext uri="{BB962C8B-B14F-4D97-AF65-F5344CB8AC3E}">
        <p14:creationId xmlns:p14="http://schemas.microsoft.com/office/powerpoint/2010/main" val="9968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157E-97BB-B447-A5A7-F2F1189E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42.33% ASPCs express CD34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8A0FA-A435-2843-B2F9-ECD2BEE6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13" y="925288"/>
            <a:ext cx="5303225" cy="473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0AE2E-AB84-884C-84AB-C775AE35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05" y="919028"/>
            <a:ext cx="4387328" cy="47415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F70022-D556-B041-B34D-5BA0CFD15E3F}"/>
              </a:ext>
            </a:extLst>
          </p:cNvPr>
          <p:cNvSpPr/>
          <p:nvPr/>
        </p:nvSpPr>
        <p:spPr>
          <a:xfrm rot="1601147">
            <a:off x="1340998" y="2808518"/>
            <a:ext cx="1306286" cy="1632857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EF4C38-F930-4F4E-AA4F-60CFA4840AD5}"/>
              </a:ext>
            </a:extLst>
          </p:cNvPr>
          <p:cNvSpPr/>
          <p:nvPr/>
        </p:nvSpPr>
        <p:spPr>
          <a:xfrm rot="1601147">
            <a:off x="7097795" y="2802259"/>
            <a:ext cx="1306286" cy="1632857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C1B2C2-76F0-5A4B-AC7E-D06604E47F1D}"/>
              </a:ext>
            </a:extLst>
          </p:cNvPr>
          <p:cNvSpPr/>
          <p:nvPr/>
        </p:nvSpPr>
        <p:spPr>
          <a:xfrm rot="5400000">
            <a:off x="4550675" y="1475121"/>
            <a:ext cx="401243" cy="1016445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480A90-C5EA-2548-8012-DB1757281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781"/>
          <a:stretch/>
        </p:blipFill>
        <p:spPr>
          <a:xfrm>
            <a:off x="4751296" y="5523523"/>
            <a:ext cx="3614942" cy="1293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6F00F1-070B-D842-A9D1-40D98B2C8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423"/>
          <a:stretch/>
        </p:blipFill>
        <p:spPr>
          <a:xfrm>
            <a:off x="8485119" y="6118766"/>
            <a:ext cx="3614942" cy="7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46F4DC-C9D4-F141-8982-9A59F7A7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52583"/>
            <a:ext cx="8290560" cy="608659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EAAA2E-4CE5-7647-AAC6-CE9B0576D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5223" y="586154"/>
            <a:ext cx="2353887" cy="1197561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cells passed qc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BMR-32  12307  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BMS-32   8688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BMY-32   3947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618B0-6125-6A40-B83E-E7B020481C0C}"/>
              </a:ext>
            </a:extLst>
          </p:cNvPr>
          <p:cNvSpPr/>
          <p:nvPr/>
        </p:nvSpPr>
        <p:spPr>
          <a:xfrm>
            <a:off x="9087368" y="0"/>
            <a:ext cx="310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Iteration 3,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min.feature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2000 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5B650E-A6FF-C141-A894-37C34EA0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579"/>
          </a:xfrm>
        </p:spPr>
        <p:txBody>
          <a:bodyPr>
            <a:normAutofit/>
          </a:bodyPr>
          <a:lstStyle/>
          <a:p>
            <a:r>
              <a:rPr lang="en-US" sz="2700" dirty="0" err="1"/>
              <a:t>Dispased</a:t>
            </a:r>
            <a:r>
              <a:rPr lang="en-US" sz="2700" dirty="0"/>
              <a:t> cells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6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278680-078C-FC46-805E-D0556D98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1" y="1226970"/>
            <a:ext cx="5218317" cy="383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9A1CD-FFBC-7640-B9E7-264405B4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CD34+ cells do not form distinct cell cluster by gene expression</a:t>
            </a:r>
            <a:br>
              <a:rPr lang="en-US" dirty="0"/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Iteration 3,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min.feature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2000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8B8C-ECF6-A347-9438-0E7A5C1B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833" y="5295314"/>
            <a:ext cx="4589854" cy="1197561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cells with non-zero CD34 raw count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BMR-32      59 of 12307  (0.48%)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BMS-32     148 of  8688  (1.70%)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BMY-32      37 of  3947  (0.94%)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A37D2-45AC-D349-A98A-0118D522B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524" y="1226970"/>
            <a:ext cx="3885130" cy="343371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E143F5-B299-7949-88A8-2616FE6B3342}"/>
              </a:ext>
            </a:extLst>
          </p:cNvPr>
          <p:cNvSpPr txBox="1">
            <a:spLocks/>
          </p:cNvSpPr>
          <p:nvPr/>
        </p:nvSpPr>
        <p:spPr>
          <a:xfrm>
            <a:off x="6566201" y="5295314"/>
            <a:ext cx="6677253" cy="881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cells with non-zero CD34,THY1 raw count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BMR-32      41 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BMS-32     123 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BMY-32      26  </a:t>
            </a:r>
          </a:p>
        </p:txBody>
      </p:sp>
    </p:spTree>
    <p:extLst>
      <p:ext uri="{BB962C8B-B14F-4D97-AF65-F5344CB8AC3E}">
        <p14:creationId xmlns:p14="http://schemas.microsoft.com/office/powerpoint/2010/main" val="123459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915-25E6-F648-AC46-99EB0118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BMY</a:t>
            </a:r>
            <a:r>
              <a:rPr lang="en-US" sz="2400" dirty="0"/>
              <a:t> CD34+ cells differential gene expression by sample </a:t>
            </a:r>
            <a:br>
              <a:rPr lang="en-US" sz="2400" dirty="0"/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BMY vs (BMR + BMS)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F1A4A-440A-3541-88F7-A4CF0F5B8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8" y="1656501"/>
            <a:ext cx="5425458" cy="4836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B6204-4EAE-C342-BA45-F2BAF998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599" y="1656501"/>
            <a:ext cx="5445354" cy="4836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E42892-E119-7147-BB5E-59C840DA25E1}"/>
              </a:ext>
            </a:extLst>
          </p:cNvPr>
          <p:cNvSpPr txBox="1"/>
          <p:nvPr/>
        </p:nvSpPr>
        <p:spPr>
          <a:xfrm>
            <a:off x="6417089" y="1147179"/>
            <a:ext cx="1199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All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7A6C7-1BE2-0246-BCFF-8982D918F552}"/>
              </a:ext>
            </a:extLst>
          </p:cNvPr>
          <p:cNvSpPr txBox="1"/>
          <p:nvPr/>
        </p:nvSpPr>
        <p:spPr>
          <a:xfrm>
            <a:off x="615748" y="1147179"/>
            <a:ext cx="2419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Among CD34+ cells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D54B1E-FD39-954D-82DC-FE23338BB232}"/>
              </a:ext>
            </a:extLst>
          </p:cNvPr>
          <p:cNvSpPr/>
          <p:nvPr/>
        </p:nvSpPr>
        <p:spPr>
          <a:xfrm>
            <a:off x="3328477" y="1665127"/>
            <a:ext cx="1354015" cy="301238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F169F1-DE6D-644B-8471-8102A937158E}"/>
              </a:ext>
            </a:extLst>
          </p:cNvPr>
          <p:cNvSpPr/>
          <p:nvPr/>
        </p:nvSpPr>
        <p:spPr>
          <a:xfrm>
            <a:off x="615748" y="4835768"/>
            <a:ext cx="1354015" cy="165710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AE643A-BD69-664C-AFCF-A68DF6C7773D}"/>
              </a:ext>
            </a:extLst>
          </p:cNvPr>
          <p:cNvSpPr/>
          <p:nvPr/>
        </p:nvSpPr>
        <p:spPr>
          <a:xfrm>
            <a:off x="1974462" y="3253153"/>
            <a:ext cx="1354015" cy="143298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DB644-F38C-C841-9338-986799094305}"/>
              </a:ext>
            </a:extLst>
          </p:cNvPr>
          <p:cNvSpPr/>
          <p:nvPr/>
        </p:nvSpPr>
        <p:spPr>
          <a:xfrm>
            <a:off x="4682492" y="4818182"/>
            <a:ext cx="1354015" cy="165710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2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915-25E6-F648-AC46-99EB0118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BMR</a:t>
            </a:r>
            <a:r>
              <a:rPr lang="en-US" sz="2400" dirty="0"/>
              <a:t> CD34+ cells differential gene expression by sample </a:t>
            </a:r>
            <a:br>
              <a:rPr lang="en-US" sz="2400" dirty="0"/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BMR vs (BMY + BMS)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42892-E119-7147-BB5E-59C840DA25E1}"/>
              </a:ext>
            </a:extLst>
          </p:cNvPr>
          <p:cNvSpPr txBox="1"/>
          <p:nvPr/>
        </p:nvSpPr>
        <p:spPr>
          <a:xfrm>
            <a:off x="6417089" y="1147179"/>
            <a:ext cx="1199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All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7A6C7-1BE2-0246-BCFF-8982D918F552}"/>
              </a:ext>
            </a:extLst>
          </p:cNvPr>
          <p:cNvSpPr txBox="1"/>
          <p:nvPr/>
        </p:nvSpPr>
        <p:spPr>
          <a:xfrm>
            <a:off x="615748" y="1147179"/>
            <a:ext cx="2419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Among CD34+ cells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E44D5-DFA2-1549-80C8-0998C96F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48" y="1736333"/>
            <a:ext cx="5355471" cy="4756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8B6AF-19E6-E44F-8B0B-2FC0EF87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8" y="1736332"/>
            <a:ext cx="5342409" cy="47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0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3D13-8385-1D40-88F2-7BFC1EDE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BMY/BMR vs BMS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3FBF5-0722-CE46-8ABF-8ACC5CB9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8" y="1165150"/>
            <a:ext cx="4930644" cy="5556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09452-1867-1A4F-8CF0-2D528967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30" y="1151547"/>
            <a:ext cx="4930644" cy="556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EBAA0F-1782-2447-9FC7-57A3AAC15ABE}"/>
              </a:ext>
            </a:extLst>
          </p:cNvPr>
          <p:cNvSpPr txBox="1"/>
          <p:nvPr/>
        </p:nvSpPr>
        <p:spPr>
          <a:xfrm>
            <a:off x="6417089" y="918573"/>
            <a:ext cx="1199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All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E2EB9-66A9-6347-8D9F-DA72B47C6A6E}"/>
              </a:ext>
            </a:extLst>
          </p:cNvPr>
          <p:cNvSpPr txBox="1"/>
          <p:nvPr/>
        </p:nvSpPr>
        <p:spPr>
          <a:xfrm>
            <a:off x="615748" y="918573"/>
            <a:ext cx="2419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Among CD34+ cells</a:t>
            </a:r>
          </a:p>
        </p:txBody>
      </p:sp>
    </p:spTree>
    <p:extLst>
      <p:ext uri="{BB962C8B-B14F-4D97-AF65-F5344CB8AC3E}">
        <p14:creationId xmlns:p14="http://schemas.microsoft.com/office/powerpoint/2010/main" val="117370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915-25E6-F648-AC46-99EB0118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Differential expression analysis between CD34+ and CD34- </a:t>
            </a:r>
            <a:r>
              <a:rPr lang="en-US" sz="2400" b="1" dirty="0"/>
              <a:t>BMY</a:t>
            </a:r>
            <a:r>
              <a:rPr lang="en-US" sz="2400" dirty="0"/>
              <a:t>  cells</a:t>
            </a:r>
            <a:br>
              <a:rPr lang="en-US" sz="2400" dirty="0"/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4B971-CE5E-C547-B57D-156FA1E5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6417"/>
            <a:ext cx="7309373" cy="5226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FE3163-821F-9B48-A10F-6A6EDBEE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224" y="1666466"/>
            <a:ext cx="3676224" cy="2664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4A28FF-78D6-A34A-BD9F-18910EFD5625}"/>
              </a:ext>
            </a:extLst>
          </p:cNvPr>
          <p:cNvSpPr/>
          <p:nvPr/>
        </p:nvSpPr>
        <p:spPr>
          <a:xfrm>
            <a:off x="9308385" y="3195948"/>
            <a:ext cx="26164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4D5156"/>
                </a:solidFill>
                <a:latin typeface="Roboto" panose="02000000000000000000" pitchFamily="2" charset="0"/>
              </a:rPr>
              <a:t>Adhesion G Protein-Coupled Receptor L4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8B5BED-80F8-6A4F-9D01-F5DB39D639EF}"/>
              </a:ext>
            </a:extLst>
          </p:cNvPr>
          <p:cNvSpPr txBox="1"/>
          <p:nvPr/>
        </p:nvSpPr>
        <p:spPr>
          <a:xfrm>
            <a:off x="8351224" y="1143246"/>
            <a:ext cx="3033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Helvetica" pitchFamily="2" charset="0"/>
            </a:endParaRPr>
          </a:p>
          <a:p>
            <a:r>
              <a:rPr lang="en-US" sz="1400" dirty="0">
                <a:latin typeface="Helvetica" pitchFamily="2" charset="0"/>
              </a:rPr>
              <a:t>383 genes with log2fc &gt; 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A1F9B-AA54-B74D-86B2-4FDE6A71703C}"/>
              </a:ext>
            </a:extLst>
          </p:cNvPr>
          <p:cNvSpPr txBox="1"/>
          <p:nvPr/>
        </p:nvSpPr>
        <p:spPr>
          <a:xfrm>
            <a:off x="869776" y="681927"/>
            <a:ext cx="9706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Differential Expression Analysis: Wilcoxon Rank Sum Test, log2fc &gt; 0.5, expressed in &gt; 10% of cells in one of the groups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A664E-CA88-2D47-AC9C-2B97855D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635" y="4312336"/>
            <a:ext cx="3900365" cy="25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B820-B812-5446-BEC7-6A52D70D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Differential expression analysis between CD34+ and CD34- </a:t>
            </a:r>
            <a:r>
              <a:rPr lang="en-US" sz="2400" b="1" dirty="0"/>
              <a:t>BMR</a:t>
            </a:r>
            <a:r>
              <a:rPr lang="en-US" sz="2400" dirty="0"/>
              <a:t> 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22400-4FF5-184B-8114-76BEB4EC9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66"/>
          <a:stretch/>
        </p:blipFill>
        <p:spPr>
          <a:xfrm>
            <a:off x="988217" y="1868935"/>
            <a:ext cx="7328343" cy="3426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6F8825-C5BE-B245-B74F-68C8DC6018FB}"/>
              </a:ext>
            </a:extLst>
          </p:cNvPr>
          <p:cNvSpPr txBox="1"/>
          <p:nvPr/>
        </p:nvSpPr>
        <p:spPr>
          <a:xfrm>
            <a:off x="8509485" y="2436277"/>
            <a:ext cx="3033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6 genes with log2fc &gt;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5C451-EB7F-6040-B215-4F47E93DEC02}"/>
              </a:ext>
            </a:extLst>
          </p:cNvPr>
          <p:cNvSpPr txBox="1"/>
          <p:nvPr/>
        </p:nvSpPr>
        <p:spPr>
          <a:xfrm>
            <a:off x="869776" y="681927"/>
            <a:ext cx="9706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Differential Expression Analysis: Wilcoxon Rank Sum Test, log2fc &gt; 0.5, expressed in &gt; 10% of cells in one of the groups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1BABEF-1805-1242-9192-41E4A4D1A8BB}"/>
              </a:ext>
            </a:extLst>
          </p:cNvPr>
          <p:cNvSpPr/>
          <p:nvPr/>
        </p:nvSpPr>
        <p:spPr>
          <a:xfrm>
            <a:off x="4652388" y="3582245"/>
            <a:ext cx="4015358" cy="19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AD67C-FBD2-1343-9877-3D07CB79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558" y="4415178"/>
            <a:ext cx="4860173" cy="1786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00D4E-7C7A-D64F-8EB3-E5DB1CCFF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425"/>
          <a:stretch/>
        </p:blipFill>
        <p:spPr>
          <a:xfrm>
            <a:off x="8349956" y="2826311"/>
            <a:ext cx="3668926" cy="14243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067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D8FB-1861-E445-81EA-293FAED6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Top correlating genes to CD34 among the 244 CD34+ cells, regardless of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47DFB-2544-FA4A-8BDF-440D0543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39" y="1493705"/>
            <a:ext cx="6925069" cy="492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4D8C9-E918-F641-8CF5-95448C50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692" y="1266082"/>
            <a:ext cx="1363423" cy="2766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47EC7-ABAF-3440-BC99-B1E08605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771" y="4091347"/>
            <a:ext cx="4135315" cy="2766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B361E6-F3A9-1446-99D5-4BCE57FC6189}"/>
              </a:ext>
            </a:extLst>
          </p:cNvPr>
          <p:cNvSpPr/>
          <p:nvPr/>
        </p:nvSpPr>
        <p:spPr>
          <a:xfrm>
            <a:off x="9150733" y="5440619"/>
            <a:ext cx="29738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D5156"/>
                </a:solidFill>
                <a:latin typeface="Roboto" panose="02000000000000000000" pitchFamily="2" charset="0"/>
              </a:rPr>
              <a:t>Transcriptional And Immune Response Regulator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454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1004_KI67high_cluster" id="{51996414-1618-ED40-B685-1A75562051E1}" vid="{44729A1D-47D4-F146-80BC-FAECD76356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10904</TotalTime>
  <Words>309</Words>
  <Application>Microsoft Macintosh PowerPoint</Application>
  <PresentationFormat>Widescreen</PresentationFormat>
  <Paragraphs>42</Paragraphs>
  <Slides>11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Helvetica</vt:lpstr>
      <vt:lpstr>Roboto</vt:lpstr>
      <vt:lpstr>Office Theme</vt:lpstr>
      <vt:lpstr>Characterizing the CD34+ cells in bone marrow single-cell RNA-seq dataset</vt:lpstr>
      <vt:lpstr>Dispased cells </vt:lpstr>
      <vt:lpstr>CD34+ cells do not form distinct cell cluster by gene expression Iteration 3, min.feature = 2000 </vt:lpstr>
      <vt:lpstr>BMY CD34+ cells differential gene expression by sample  BMY vs (BMR + BMS)</vt:lpstr>
      <vt:lpstr>BMR CD34+ cells differential gene expression by sample  BMR vs (BMY + BMS)</vt:lpstr>
      <vt:lpstr>BMY/BMR vs BMS</vt:lpstr>
      <vt:lpstr>Differential expression analysis between CD34+ and CD34- BMY  cells </vt:lpstr>
      <vt:lpstr>Differential expression analysis between CD34+ and CD34- BMR  cells</vt:lpstr>
      <vt:lpstr>Top correlating genes to CD34 among the 244 CD34+ cells, regardless of origin</vt:lpstr>
      <vt:lpstr>PowerPoint Presentation</vt:lpstr>
      <vt:lpstr>42.33% ASPCs express CD34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into the BMY-BMR overlapped cell cluster</dc:title>
  <dc:creator>Yang Loureiro, Zinger</dc:creator>
  <cp:lastModifiedBy>Yang Loureiro, Zinger</cp:lastModifiedBy>
  <cp:revision>8</cp:revision>
  <cp:lastPrinted>2021-10-05T19:23:07Z</cp:lastPrinted>
  <dcterms:created xsi:type="dcterms:W3CDTF">2022-05-02T19:18:28Z</dcterms:created>
  <dcterms:modified xsi:type="dcterms:W3CDTF">2022-05-10T13:36:17Z</dcterms:modified>
</cp:coreProperties>
</file>